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77"/>
  </p:notesMasterIdLst>
  <p:handoutMasterIdLst>
    <p:handoutMasterId r:id="rId78"/>
  </p:handoutMasterIdLst>
  <p:sldIdLst>
    <p:sldId id="256" r:id="rId2"/>
    <p:sldId id="379" r:id="rId3"/>
    <p:sldId id="263" r:id="rId4"/>
    <p:sldId id="264" r:id="rId5"/>
    <p:sldId id="265" r:id="rId6"/>
    <p:sldId id="266" r:id="rId7"/>
    <p:sldId id="1068" r:id="rId8"/>
    <p:sldId id="1069" r:id="rId9"/>
    <p:sldId id="268" r:id="rId10"/>
    <p:sldId id="1070" r:id="rId11"/>
    <p:sldId id="269" r:id="rId12"/>
    <p:sldId id="270" r:id="rId13"/>
    <p:sldId id="271" r:id="rId14"/>
    <p:sldId id="1071" r:id="rId15"/>
    <p:sldId id="1072" r:id="rId16"/>
    <p:sldId id="1073" r:id="rId17"/>
    <p:sldId id="1074" r:id="rId18"/>
    <p:sldId id="1075" r:id="rId19"/>
    <p:sldId id="1076" r:id="rId20"/>
    <p:sldId id="1077" r:id="rId21"/>
    <p:sldId id="1078" r:id="rId22"/>
    <p:sldId id="1079" r:id="rId23"/>
    <p:sldId id="1080" r:id="rId24"/>
    <p:sldId id="1081" r:id="rId25"/>
    <p:sldId id="1082" r:id="rId26"/>
    <p:sldId id="1083" r:id="rId27"/>
    <p:sldId id="278" r:id="rId28"/>
    <p:sldId id="279" r:id="rId29"/>
    <p:sldId id="1084" r:id="rId30"/>
    <p:sldId id="1085" r:id="rId31"/>
    <p:sldId id="1086" r:id="rId32"/>
    <p:sldId id="1087" r:id="rId33"/>
    <p:sldId id="1088" r:id="rId34"/>
    <p:sldId id="1089" r:id="rId35"/>
    <p:sldId id="1090" r:id="rId36"/>
    <p:sldId id="1091" r:id="rId37"/>
    <p:sldId id="1092" r:id="rId38"/>
    <p:sldId id="1093" r:id="rId39"/>
    <p:sldId id="1094" r:id="rId40"/>
    <p:sldId id="1095" r:id="rId41"/>
    <p:sldId id="1096" r:id="rId42"/>
    <p:sldId id="1097" r:id="rId43"/>
    <p:sldId id="283" r:id="rId44"/>
    <p:sldId id="308" r:id="rId45"/>
    <p:sldId id="1098" r:id="rId46"/>
    <p:sldId id="1099" r:id="rId47"/>
    <p:sldId id="1100" r:id="rId48"/>
    <p:sldId id="1101" r:id="rId49"/>
    <p:sldId id="1102" r:id="rId50"/>
    <p:sldId id="1103" r:id="rId51"/>
    <p:sldId id="1104" r:id="rId52"/>
    <p:sldId id="1105" r:id="rId53"/>
    <p:sldId id="1106" r:id="rId54"/>
    <p:sldId id="1107" r:id="rId55"/>
    <p:sldId id="1108" r:id="rId56"/>
    <p:sldId id="1109" r:id="rId57"/>
    <p:sldId id="1110" r:id="rId58"/>
    <p:sldId id="290" r:id="rId59"/>
    <p:sldId id="316" r:id="rId60"/>
    <p:sldId id="295" r:id="rId61"/>
    <p:sldId id="296" r:id="rId62"/>
    <p:sldId id="315" r:id="rId63"/>
    <p:sldId id="317" r:id="rId64"/>
    <p:sldId id="297" r:id="rId65"/>
    <p:sldId id="318" r:id="rId66"/>
    <p:sldId id="319" r:id="rId67"/>
    <p:sldId id="1111" r:id="rId68"/>
    <p:sldId id="1112" r:id="rId69"/>
    <p:sldId id="1113" r:id="rId70"/>
    <p:sldId id="1114" r:id="rId71"/>
    <p:sldId id="1115" r:id="rId72"/>
    <p:sldId id="1116" r:id="rId73"/>
    <p:sldId id="1067" r:id="rId74"/>
    <p:sldId id="330" r:id="rId75"/>
    <p:sldId id="305" r:id="rId76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5D3"/>
    <a:srgbClr val="ECEBEB"/>
    <a:srgbClr val="FFFFFF"/>
    <a:srgbClr val="DABCD9"/>
    <a:srgbClr val="E8EFF8"/>
    <a:srgbClr val="E8F1CD"/>
    <a:srgbClr val="55C5D0"/>
    <a:srgbClr val="FEEBCD"/>
    <a:srgbClr val="FFF3DB"/>
    <a:srgbClr val="DDF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3/4/2022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장 </a:t>
            </a:r>
            <a:r>
              <a:rPr lang="ko-KR" altLang="en-US" dirty="0" err="1"/>
              <a:t>멀티스레딩</a:t>
            </a:r>
            <a:r>
              <a:rPr lang="ko-KR" altLang="en-US" dirty="0"/>
              <a:t>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CBD33-F5E9-4A7A-B1C5-F8B008CE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클래스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2573CD-7190-44EF-8C33-EAB0041EB7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11670"/>
            <a:ext cx="8153400" cy="4272859"/>
          </a:xfrm>
        </p:spPr>
      </p:pic>
    </p:spTree>
    <p:extLst>
      <p:ext uri="{BB962C8B-B14F-4D97-AF65-F5344CB8AC3E}">
        <p14:creationId xmlns:p14="http://schemas.microsoft.com/office/powerpoint/2010/main" val="2209953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en-US" altLang="ko-KR" dirty="0"/>
              <a:t>Thread </a:t>
            </a:r>
            <a:r>
              <a:rPr lang="ko-KR" altLang="en-US" dirty="0"/>
              <a:t>클래스를 상속하는 방법</a:t>
            </a:r>
            <a:r>
              <a:rPr lang="en-US" altLang="ko-KR" dirty="0"/>
              <a:t>: Thread </a:t>
            </a:r>
            <a:r>
              <a:rPr lang="ko-KR" altLang="en-US" dirty="0"/>
              <a:t>클래스를 상속받은 후에 </a:t>
            </a:r>
            <a:r>
              <a:rPr lang="en-US" altLang="ko-KR" dirty="0"/>
              <a:t>run() </a:t>
            </a:r>
            <a:r>
              <a:rPr lang="ko-KR" altLang="en-US" dirty="0" err="1"/>
              <a:t>메소드를</a:t>
            </a:r>
            <a:r>
              <a:rPr lang="ko-KR" altLang="en-US" dirty="0"/>
              <a:t> 재정의한다</a:t>
            </a:r>
            <a:r>
              <a:rPr lang="en-US" altLang="ko-KR" dirty="0"/>
              <a:t>. run() </a:t>
            </a:r>
            <a:r>
              <a:rPr lang="ko-KR" altLang="en-US" dirty="0" err="1"/>
              <a:t>메소드</a:t>
            </a:r>
            <a:r>
              <a:rPr lang="ko-KR" altLang="en-US" dirty="0"/>
              <a:t> 안에 작업을 기술한다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endParaRPr lang="en-US" altLang="ko-KR" dirty="0"/>
          </a:p>
          <a:p>
            <a:pPr lvl="0" fontAlgn="base"/>
            <a:r>
              <a:rPr lang="en-US" altLang="ko-KR" dirty="0"/>
              <a:t>Runnable </a:t>
            </a:r>
            <a:r>
              <a:rPr lang="ko-KR" altLang="en-US" dirty="0"/>
              <a:t>인터페이스를 구현하는 방법</a:t>
            </a:r>
            <a:r>
              <a:rPr lang="en-US" altLang="ko-KR" dirty="0"/>
              <a:t>: run() </a:t>
            </a:r>
            <a:r>
              <a:rPr lang="ko-KR" altLang="en-US" dirty="0" err="1"/>
              <a:t>메소드를</a:t>
            </a:r>
            <a:r>
              <a:rPr lang="ko-KR" altLang="en-US" dirty="0"/>
              <a:t> 가지고 있는 클래스를 작성하고 </a:t>
            </a:r>
            <a:r>
              <a:rPr lang="en-US" altLang="ko-KR" dirty="0"/>
              <a:t>,</a:t>
            </a:r>
            <a:r>
              <a:rPr lang="ko-KR" altLang="en-US" dirty="0"/>
              <a:t>이 클래스의 객체를 </a:t>
            </a:r>
            <a:r>
              <a:rPr lang="en-US" altLang="ko-KR" dirty="0"/>
              <a:t>Thread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생성자를</a:t>
            </a:r>
            <a:r>
              <a:rPr lang="ko-KR" altLang="en-US" dirty="0"/>
              <a:t> 호출할 때 전달한다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2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스레드를 생성하는 방법</a:t>
            </a:r>
          </a:p>
        </p:txBody>
      </p:sp>
    </p:spTree>
    <p:extLst>
      <p:ext uri="{BB962C8B-B14F-4D97-AF65-F5344CB8AC3E}">
        <p14:creationId xmlns:p14="http://schemas.microsoft.com/office/powerpoint/2010/main" val="479466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/>
              <a:t>Thread </a:t>
            </a:r>
            <a:r>
              <a:rPr lang="ko-KR" altLang="en-US" sz="3600"/>
              <a:t>클래스를 상속하는 방법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1B9E50-4C9F-459E-A13E-2B8959B8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7" y="1734715"/>
            <a:ext cx="8120823" cy="44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4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/>
              <a:t>Runnable </a:t>
            </a:r>
            <a:r>
              <a:rPr lang="ko-KR" altLang="en-US" dirty="0"/>
              <a:t>인터페이스를 구현한 클래스를 작성한다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/>
              <a:t>run() </a:t>
            </a:r>
            <a:r>
              <a:rPr lang="ko-KR" altLang="en-US" dirty="0" err="1"/>
              <a:t>메소드를</a:t>
            </a:r>
            <a:r>
              <a:rPr lang="ko-KR" altLang="en-US" dirty="0"/>
              <a:t> 작성한다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/>
              <a:t>Thread </a:t>
            </a:r>
            <a:r>
              <a:rPr lang="ko-KR" altLang="en-US" dirty="0"/>
              <a:t>객체를 생성하고 이때 </a:t>
            </a:r>
            <a:r>
              <a:rPr lang="en-US" altLang="ko-KR" dirty="0" err="1"/>
              <a:t>MyRunnable</a:t>
            </a:r>
            <a:r>
              <a:rPr lang="en-US" altLang="ko-KR" dirty="0"/>
              <a:t> </a:t>
            </a:r>
            <a:r>
              <a:rPr lang="ko-KR" altLang="en-US" dirty="0"/>
              <a:t>객체를 인수로 전달한다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indent="-457200" fontAlgn="base">
              <a:buFont typeface="+mj-ea"/>
              <a:buAutoNum type="circleNumDbPlain"/>
            </a:pPr>
            <a:r>
              <a:rPr lang="en-US" altLang="ko-KR" dirty="0"/>
              <a:t>start()</a:t>
            </a:r>
            <a:r>
              <a:rPr lang="ko-KR" altLang="en-US" dirty="0"/>
              <a:t>를 호출하여서 </a:t>
            </a:r>
            <a:r>
              <a:rPr lang="ko-KR" altLang="en-US" dirty="0" err="1"/>
              <a:t>스레드를</a:t>
            </a:r>
            <a:r>
              <a:rPr lang="ko-KR" altLang="en-US" dirty="0"/>
              <a:t> 시작한다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Runnable </a:t>
            </a:r>
            <a:r>
              <a:rPr lang="ko-KR" altLang="en-US" sz="3200"/>
              <a:t>인터페이스를 구현하는 방법</a:t>
            </a:r>
          </a:p>
        </p:txBody>
      </p:sp>
      <p:pic>
        <p:nvPicPr>
          <p:cNvPr id="1428485" name="Picture 5" descr="MCj0252603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1" y="4070351"/>
            <a:ext cx="1738312" cy="17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8486" name="Picture 6" descr="MCj04349290000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082" y="4008438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8487" name="Freeform 7"/>
          <p:cNvSpPr>
            <a:spLocks/>
          </p:cNvSpPr>
          <p:nvPr/>
        </p:nvSpPr>
        <p:spPr bwMode="auto">
          <a:xfrm>
            <a:off x="3083720" y="3783013"/>
            <a:ext cx="1944687" cy="735013"/>
          </a:xfrm>
          <a:custGeom>
            <a:avLst/>
            <a:gdLst>
              <a:gd name="T0" fmla="*/ 1225 w 1225"/>
              <a:gd name="T1" fmla="*/ 463 h 463"/>
              <a:gd name="T2" fmla="*/ 612 w 1225"/>
              <a:gd name="T3" fmla="*/ 10 h 463"/>
              <a:gd name="T4" fmla="*/ 0 w 1225"/>
              <a:gd name="T5" fmla="*/ 40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25" h="463">
                <a:moveTo>
                  <a:pt x="1225" y="463"/>
                </a:moveTo>
                <a:cubicBezTo>
                  <a:pt x="1020" y="241"/>
                  <a:pt x="816" y="20"/>
                  <a:pt x="612" y="10"/>
                </a:cubicBezTo>
                <a:cubicBezTo>
                  <a:pt x="408" y="0"/>
                  <a:pt x="204" y="201"/>
                  <a:pt x="0" y="403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28488" name="Text Box 8"/>
          <p:cNvSpPr txBox="1">
            <a:spLocks noChangeArrowheads="1"/>
          </p:cNvSpPr>
          <p:nvPr/>
        </p:nvSpPr>
        <p:spPr bwMode="auto">
          <a:xfrm>
            <a:off x="2178845" y="6013451"/>
            <a:ext cx="1927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>
                <a:latin typeface="Trebuchet MS" pitchFamily="34" charset="0"/>
                <a:ea typeface="굴림" charset="-127"/>
              </a:rPr>
              <a:t>Thread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객체 </a:t>
            </a:r>
            <a:r>
              <a:rPr lang="en-US" altLang="ko-KR" sz="1600">
                <a:latin typeface="Trebuchet MS" pitchFamily="34" charset="0"/>
                <a:ea typeface="굴림" charset="-127"/>
              </a:rPr>
              <a:t>=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일꾼</a:t>
            </a:r>
          </a:p>
        </p:txBody>
      </p:sp>
      <p:sp>
        <p:nvSpPr>
          <p:cNvPr id="1428489" name="Text Box 9"/>
          <p:cNvSpPr txBox="1">
            <a:spLocks noChangeArrowheads="1"/>
          </p:cNvSpPr>
          <p:nvPr/>
        </p:nvSpPr>
        <p:spPr bwMode="auto">
          <a:xfrm>
            <a:off x="5044282" y="5959476"/>
            <a:ext cx="2803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ko-KR" sz="1600">
                <a:latin typeface="Trebuchet MS" pitchFamily="34" charset="0"/>
                <a:ea typeface="굴림" charset="-127"/>
              </a:rPr>
              <a:t>Runnable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객체 </a:t>
            </a:r>
            <a:r>
              <a:rPr lang="en-US" altLang="ko-KR" sz="1600">
                <a:latin typeface="Trebuchet MS" pitchFamily="34" charset="0"/>
                <a:ea typeface="굴림" charset="-127"/>
              </a:rPr>
              <a:t>= </a:t>
            </a:r>
            <a:r>
              <a:rPr lang="ko-KR" altLang="en-US" sz="1600">
                <a:latin typeface="Trebuchet MS" pitchFamily="34" charset="0"/>
                <a:ea typeface="굴림" charset="-127"/>
              </a:rPr>
              <a:t>작업의 내용</a:t>
            </a:r>
          </a:p>
        </p:txBody>
      </p:sp>
    </p:spTree>
    <p:extLst>
      <p:ext uri="{BB962C8B-B14F-4D97-AF65-F5344CB8AC3E}">
        <p14:creationId xmlns:p14="http://schemas.microsoft.com/office/powerpoint/2010/main" val="347149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1D6F968-E72E-4036-AE06-B0F529550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75" y="1713501"/>
            <a:ext cx="8153400" cy="4269198"/>
          </a:xfrm>
        </p:spPr>
      </p:pic>
      <p:sp>
        <p:nvSpPr>
          <p:cNvPr id="142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/>
              <a:t>Runnable </a:t>
            </a:r>
            <a:r>
              <a:rPr lang="ko-KR" altLang="en-US" sz="3200"/>
              <a:t>인터페이스를 구현하는 방법</a:t>
            </a:r>
          </a:p>
        </p:txBody>
      </p:sp>
    </p:spTree>
    <p:extLst>
      <p:ext uri="{BB962C8B-B14F-4D97-AF65-F5344CB8AC3E}">
        <p14:creationId xmlns:p14="http://schemas.microsoft.com/office/powerpoint/2010/main" val="1820340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714D0-FB83-4CD4-8EB3-34A6EAEB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스레드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5DCD4-F75D-421A-8A6B-E10E9C38C1E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세는 스레드를 두 개 만들어보자</a:t>
            </a:r>
            <a:r>
              <a:rPr lang="en-US" altLang="ko-KR" dirty="0"/>
              <a:t>. 2</a:t>
            </a:r>
            <a:r>
              <a:rPr lang="ko-KR" altLang="en-US" dirty="0"/>
              <a:t>개의 스레드가 실행되면서 스레드의 출력이 섞이는 것을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282ACD-83D2-4B89-A55D-B4054D90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037" y="2626659"/>
            <a:ext cx="7699315" cy="3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26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714D0-FB83-4CD4-8EB3-34A6EAEB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스레드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F8F061-F883-45F7-873D-3672A1D785F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469693"/>
            <a:ext cx="8153400" cy="3519685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F032FD-C8A0-4CFD-AAE2-7BB6188B8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60" y="4989378"/>
            <a:ext cx="7544640" cy="128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87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714D0-FB83-4CD4-8EB3-34A6EAEB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람다식을 이용한 스레드 작성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05FE15-9536-40B9-822D-90B44492BF1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 8 </a:t>
            </a:r>
            <a:r>
              <a:rPr lang="ko-KR" altLang="en-US" dirty="0"/>
              <a:t>버전부터 추가된 람다식은 스레드 프로그래밍에도 많이 활용된다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B0733AB-96EF-4344-A32E-1FCF48C54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84" y="2350713"/>
            <a:ext cx="7061387" cy="304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10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4B075-48D0-451B-8CE4-0E94F5AA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버전 카운터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D7D46-38C4-4C3A-BE5E-5AD43B9EEF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 컴포넌트를 사용하여서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초 단위로 </a:t>
            </a:r>
            <a:r>
              <a:rPr lang="ko-KR" altLang="en-US" dirty="0" err="1"/>
              <a:t>카운트다운하는</a:t>
            </a:r>
            <a:r>
              <a:rPr lang="ko-KR" altLang="en-US" dirty="0"/>
              <a:t> 애플리케이션을 그래픽 모드로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78E12F-D777-4486-9E43-3E34140B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12" y="2473978"/>
            <a:ext cx="7088034" cy="14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50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4B075-48D0-451B-8CE4-0E94F5AA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버전 카운터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36B85A-EE5F-45E9-B47E-FAD2B26AF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29" y="1747664"/>
            <a:ext cx="7141823" cy="16813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39B099D-A513-405B-993A-D5A89C6E3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3488447"/>
            <a:ext cx="8215387" cy="308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8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</a:t>
            </a:r>
            <a:r>
              <a:rPr lang="ko-KR" altLang="en-US" dirty="0"/>
              <a:t>장의 목표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C8D61B1-099E-47A3-9055-E71B8D2A47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98587" y="1738312"/>
            <a:ext cx="6581775" cy="4219575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A4B075-48D0-451B-8CE4-0E94F5AA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버전 카운터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4D7B1A-69F8-4438-81C8-927DFF29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95" y="1791261"/>
            <a:ext cx="6801164" cy="34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0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BA6FFF-A0C0-4E79-8DDB-7FD08DCD3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28F59B-2937-455A-BD16-2B51CFF6E79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59601"/>
            <a:ext cx="8153400" cy="1290364"/>
          </a:xfrm>
        </p:spPr>
      </p:pic>
    </p:spTree>
    <p:extLst>
      <p:ext uri="{BB962C8B-B14F-4D97-AF65-F5344CB8AC3E}">
        <p14:creationId xmlns:p14="http://schemas.microsoft.com/office/powerpoint/2010/main" val="2805516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78F7-F706-47AF-A1EE-25FD76B6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자동차 경주 게임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CB86D1-CBCD-4393-9246-A553A201A53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대의 자동차는 이미지를 나타내는 </a:t>
            </a:r>
            <a:r>
              <a:rPr lang="en-US" altLang="ko-KR" dirty="0"/>
              <a:t>3</a:t>
            </a:r>
            <a:r>
              <a:rPr lang="ko-KR" altLang="en-US" dirty="0"/>
              <a:t>개의 레이블로 구현된다</a:t>
            </a:r>
            <a:r>
              <a:rPr lang="en-US" altLang="ko-KR" dirty="0"/>
              <a:t>. </a:t>
            </a:r>
            <a:r>
              <a:rPr lang="ko-KR" altLang="en-US" dirty="0"/>
              <a:t>스레드를 사용하여서 </a:t>
            </a:r>
            <a:r>
              <a:rPr lang="en-US" altLang="ko-KR" dirty="0"/>
              <a:t>0.1</a:t>
            </a:r>
            <a:r>
              <a:rPr lang="ko-KR" altLang="en-US" dirty="0"/>
              <a:t>초에 한 번씩 난수의 값만큼 자동차의 위치를 변경해보자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16E8B-6280-4A82-AB02-73CA9869E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2567766"/>
            <a:ext cx="7411634" cy="155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78F7-F706-47AF-A1EE-25FD76B6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자동차 경주 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89E6AA-8B36-4D66-A59B-465BB6E8ED0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6869" y="1720342"/>
            <a:ext cx="7312132" cy="3864670"/>
          </a:xfrm>
        </p:spPr>
      </p:pic>
    </p:spTree>
    <p:extLst>
      <p:ext uri="{BB962C8B-B14F-4D97-AF65-F5344CB8AC3E}">
        <p14:creationId xmlns:p14="http://schemas.microsoft.com/office/powerpoint/2010/main" val="3610233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78F7-F706-47AF-A1EE-25FD76B6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자동차 경주 게임 만들기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5DC2941-D601-4D1C-907D-4DEEF892F8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8357" y="1582270"/>
            <a:ext cx="6835760" cy="4766284"/>
          </a:xfrm>
        </p:spPr>
      </p:pic>
    </p:spTree>
    <p:extLst>
      <p:ext uri="{BB962C8B-B14F-4D97-AF65-F5344CB8AC3E}">
        <p14:creationId xmlns:p14="http://schemas.microsoft.com/office/powerpoint/2010/main" val="1285563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578F7-F706-47AF-A1EE-25FD76B6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자동차 경주 게임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8071EAD-CB86-4871-875C-41DC1DD099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1038" y="1749235"/>
            <a:ext cx="6771715" cy="2805111"/>
          </a:xfrm>
        </p:spPr>
      </p:pic>
    </p:spTree>
    <p:extLst>
      <p:ext uri="{BB962C8B-B14F-4D97-AF65-F5344CB8AC3E}">
        <p14:creationId xmlns:p14="http://schemas.microsoft.com/office/powerpoint/2010/main" val="3976876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B52EF-A4EC-4DB9-BD5D-FB3D256D8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스레드 상태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B5C640-17B6-49F2-B065-5561B5F1B87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88419" y="4083332"/>
            <a:ext cx="5677041" cy="277466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1D557-FA87-48C7-A243-EC0889192EB8}"/>
              </a:ext>
            </a:extLst>
          </p:cNvPr>
          <p:cNvSpPr txBox="1"/>
          <p:nvPr/>
        </p:nvSpPr>
        <p:spPr>
          <a:xfrm>
            <a:off x="878540" y="1514653"/>
            <a:ext cx="7664825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Thread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클래스의 인스턴스는 생성되었지만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start()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메소드를 호출하기 전이라면 스레드는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New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상태에 있다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Runnable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start()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메소드가 호출되면 스레드는 실행 가능한 상태가 된다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하지만 아직 스레드 스케줄러가 선택하지 않았으므로 실행 상태는 아니다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Running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스레드 스케줄러가 스레드를 선택하면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스레드는 실행 중인 상태가 된다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Blocking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스레드가 아직 살아 있지만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 가지 이유로 현재 실행할 수 없는 상태이다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Terminated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상태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스레드가 종료된 상태이다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스레드의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run()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메소드가 종료되면 스레드도 종료된다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432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생성 상태와 실행 가능 상태</a:t>
            </a:r>
          </a:p>
        </p:txBody>
      </p:sp>
      <p:sp>
        <p:nvSpPr>
          <p:cNvPr id="143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생성 상태</a:t>
            </a:r>
          </a:p>
          <a:p>
            <a:pPr lvl="1"/>
            <a:r>
              <a:rPr lang="en-US" altLang="ko-KR"/>
              <a:t>Thread </a:t>
            </a:r>
            <a:r>
              <a:rPr lang="ko-KR" altLang="en-US"/>
              <a:t>클래스를 이용하여 새로운 스레드를 생성</a:t>
            </a:r>
          </a:p>
          <a:p>
            <a:pPr lvl="1"/>
            <a:r>
              <a:rPr lang="en-US" altLang="ko-KR"/>
              <a:t>start()</a:t>
            </a:r>
            <a:r>
              <a:rPr lang="ko-KR" altLang="en-US"/>
              <a:t>는 생성된 스레드를 시작</a:t>
            </a:r>
          </a:p>
          <a:p>
            <a:pPr lvl="1"/>
            <a:r>
              <a:rPr lang="en-US" altLang="ko-KR"/>
              <a:t>stop()</a:t>
            </a:r>
            <a:r>
              <a:rPr lang="ko-KR" altLang="en-US"/>
              <a:t>은 생성된 스레드를 멈추게 한다</a:t>
            </a:r>
            <a:r>
              <a:rPr lang="en-US" altLang="ko-KR"/>
              <a:t>. </a:t>
            </a:r>
          </a:p>
          <a:p>
            <a:pPr lvl="1"/>
            <a:endParaRPr lang="en-US" altLang="ko-KR"/>
          </a:p>
          <a:p>
            <a:r>
              <a:rPr lang="ko-KR" altLang="en-US"/>
              <a:t>실행 가능 상태</a:t>
            </a:r>
          </a:p>
          <a:p>
            <a:pPr lvl="1"/>
            <a:r>
              <a:rPr lang="ko-KR" altLang="en-US"/>
              <a:t>스레드가 스케줄링 큐에 넣어지고 스케줄러에 의해 우선순위에 따라 실행</a:t>
            </a:r>
          </a:p>
        </p:txBody>
      </p:sp>
      <p:pic>
        <p:nvPicPr>
          <p:cNvPr id="1438726" name="Picture 6" descr="MCj0290871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4438650"/>
            <a:ext cx="1479550" cy="149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493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실행 중지 상태</a:t>
            </a:r>
          </a:p>
        </p:txBody>
      </p:sp>
      <p:sp>
        <p:nvSpPr>
          <p:cNvPr id="143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실행 가능한 상태에서 다음의 이벤트가 발생하면 실행 중지 상태로 된다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스레드나 다른 스레드가 </a:t>
            </a:r>
            <a:r>
              <a:rPr lang="en-US" altLang="ko-KR"/>
              <a:t>suspend()</a:t>
            </a:r>
            <a:r>
              <a:rPr lang="ko-KR" altLang="en-US"/>
              <a:t>를 호출하는 경우</a:t>
            </a:r>
          </a:p>
          <a:p>
            <a:pPr lvl="1"/>
            <a:r>
              <a:rPr lang="ko-KR" altLang="en-US"/>
              <a:t>스레드가 </a:t>
            </a:r>
            <a:r>
              <a:rPr lang="en-US" altLang="ko-KR"/>
              <a:t>wait()</a:t>
            </a:r>
            <a:r>
              <a:rPr lang="ko-KR" altLang="en-US"/>
              <a:t>를 호출하는 경우</a:t>
            </a:r>
          </a:p>
          <a:p>
            <a:pPr lvl="1"/>
            <a:r>
              <a:rPr lang="ko-KR" altLang="en-US"/>
              <a:t>스레드가 </a:t>
            </a:r>
            <a:r>
              <a:rPr lang="en-US" altLang="ko-KR"/>
              <a:t>sleep()</a:t>
            </a:r>
            <a:r>
              <a:rPr lang="ko-KR" altLang="en-US"/>
              <a:t>을 호출하는 경우</a:t>
            </a:r>
          </a:p>
          <a:p>
            <a:pPr lvl="1"/>
            <a:r>
              <a:rPr lang="ko-KR" altLang="en-US"/>
              <a:t>스레드가 입출력 작업을 하기 위해 대기하는 경우 </a:t>
            </a:r>
          </a:p>
        </p:txBody>
      </p:sp>
      <p:pic>
        <p:nvPicPr>
          <p:cNvPr id="1439758" name="Picture 14" descr="MCj0217588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27513"/>
            <a:ext cx="1808163" cy="166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9761" name="Picture 17" descr="MCj0440460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600" y="4205288"/>
            <a:ext cx="1452563" cy="180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34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A65F5-DCBA-4C76-BB2C-8338CAF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스레드 스케줄링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2943D-FF5F-4EE8-B05F-DBC2C11E01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대부분의 경우 스레드 스케줄러는 선점형 스케줄링과 타임 </a:t>
            </a:r>
            <a:r>
              <a:rPr lang="ko-KR" altLang="en-US" dirty="0" err="1"/>
              <a:t>슬라이싱을</a:t>
            </a:r>
            <a:r>
              <a:rPr lang="ko-KR" altLang="en-US" dirty="0"/>
              <a:t> 사용하여 스레드들을 </a:t>
            </a:r>
            <a:r>
              <a:rPr lang="ko-KR" altLang="en-US" dirty="0" err="1"/>
              <a:t>스케줄링한다</a:t>
            </a:r>
            <a:r>
              <a:rPr lang="en-US" altLang="ko-KR" dirty="0"/>
              <a:t>. </a:t>
            </a:r>
            <a:r>
              <a:rPr lang="ko-KR" altLang="en-US" dirty="0"/>
              <a:t>그러나 어떤 스케줄링을 선택하느냐는 자바 가상 </a:t>
            </a:r>
            <a:r>
              <a:rPr lang="ko-KR" altLang="en-US" dirty="0" err="1"/>
              <a:t>머신에</a:t>
            </a:r>
            <a:r>
              <a:rPr lang="ko-KR" altLang="en-US" dirty="0"/>
              <a:t> 의하여 결정된다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7AA45-1AC9-4B68-967F-756E9DEF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6" y="2860616"/>
            <a:ext cx="7135906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1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멀티 </a:t>
            </a:r>
            <a:r>
              <a:rPr lang="ko-KR" altLang="en-US" dirty="0" err="1"/>
              <a:t>태스킹</a:t>
            </a:r>
            <a:r>
              <a:rPr lang="en-US" altLang="ko-KR" b="1" dirty="0"/>
              <a:t>(</a:t>
            </a:r>
            <a:r>
              <a:rPr lang="en-US" altLang="ko-KR" b="1" dirty="0" err="1"/>
              <a:t>muli</a:t>
            </a:r>
            <a:r>
              <a:rPr lang="en-US" altLang="ko-KR" b="1" dirty="0"/>
              <a:t>-tasking)</a:t>
            </a:r>
            <a:r>
              <a:rPr lang="ko-KR" altLang="en-US" dirty="0"/>
              <a:t>는 여러 개의 애플리케이션을 동시에 실행하여서 컴퓨터 시스템의 성능을 높이기 위한 기법이다</a:t>
            </a:r>
          </a:p>
        </p:txBody>
      </p:sp>
      <p:sp>
        <p:nvSpPr>
          <p:cNvPr id="141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멀티태스킹</a:t>
            </a:r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24" y="2622770"/>
            <a:ext cx="6663042" cy="3379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732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A65F5-DCBA-4C76-BB2C-8338CAF3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스레드 우선순위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E2943D-FF5F-4EE8-B05F-DBC2C11E01A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우선순위는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10 </a:t>
            </a:r>
            <a:r>
              <a:rPr lang="ko-KR" altLang="en-US" dirty="0"/>
              <a:t>사이의 숫자로 표시된다</a:t>
            </a:r>
            <a:r>
              <a:rPr lang="en-US" altLang="ko-KR" dirty="0"/>
              <a:t>. </a:t>
            </a:r>
            <a:r>
              <a:rPr lang="ko-KR" altLang="en-US" dirty="0"/>
              <a:t>스레드의 기본 우선 순위는 </a:t>
            </a:r>
            <a:r>
              <a:rPr lang="en-US" altLang="ko-KR" dirty="0"/>
              <a:t>NORM_PRIORITY</a:t>
            </a:r>
            <a:r>
              <a:rPr lang="ko-KR" altLang="en-US" dirty="0"/>
              <a:t>이다</a:t>
            </a:r>
            <a:r>
              <a:rPr lang="en-US" altLang="ko-KR" dirty="0"/>
              <a:t>. MIN_PRIORITY</a:t>
            </a:r>
            <a:r>
              <a:rPr lang="ko-KR" altLang="en-US" dirty="0"/>
              <a:t>의 값은 </a:t>
            </a:r>
            <a:r>
              <a:rPr lang="en-US" altLang="ko-KR" dirty="0"/>
              <a:t>1</a:t>
            </a:r>
            <a:r>
              <a:rPr lang="ko-KR" altLang="en-US" dirty="0"/>
              <a:t>이고 </a:t>
            </a:r>
            <a:r>
              <a:rPr lang="en-US" altLang="ko-KR" dirty="0"/>
              <a:t>MAX_PRIORITY</a:t>
            </a:r>
            <a:r>
              <a:rPr lang="ko-KR" altLang="en-US" dirty="0"/>
              <a:t>의 값은 </a:t>
            </a:r>
            <a:r>
              <a:rPr lang="en-US" altLang="ko-KR" dirty="0"/>
              <a:t>10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정적 정수 </a:t>
            </a:r>
            <a:r>
              <a:rPr lang="en-US" altLang="ko-KR" dirty="0"/>
              <a:t>MIN_PRIORITY(1)</a:t>
            </a:r>
          </a:p>
          <a:p>
            <a:pPr lvl="1"/>
            <a:r>
              <a:rPr lang="ko-KR" altLang="en-US" dirty="0"/>
              <a:t>정적 정수 </a:t>
            </a:r>
            <a:r>
              <a:rPr lang="en-US" altLang="ko-KR" dirty="0"/>
              <a:t>NORM_PRIORITY(5)</a:t>
            </a:r>
          </a:p>
          <a:p>
            <a:pPr lvl="1"/>
            <a:r>
              <a:rPr lang="ko-KR" altLang="en-US" dirty="0"/>
              <a:t>정적 정수 </a:t>
            </a:r>
            <a:r>
              <a:rPr lang="en-US" altLang="ko-KR" dirty="0"/>
              <a:t>MAX_PRIORITY(10)</a:t>
            </a:r>
          </a:p>
          <a:p>
            <a:pPr lvl="1"/>
            <a:endParaRPr lang="en-US" altLang="ko-KR" dirty="0"/>
          </a:p>
          <a:p>
            <a:pPr algn="l"/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void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setPriority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(int </a:t>
            </a:r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newPriority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현재 스레드의 우선 순위를 변경한다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.</a:t>
            </a:r>
          </a:p>
          <a:p>
            <a:pPr algn="l"/>
            <a:r>
              <a:rPr lang="en-US" altLang="ko-KR" sz="1800" b="0" i="0" u="none" strike="noStrike" baseline="0" dirty="0" err="1">
                <a:solidFill>
                  <a:srgbClr val="000000"/>
                </a:solidFill>
                <a:latin typeface="FrutigerNeueLT-Bk"/>
              </a:rPr>
              <a:t>getPriority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():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GOStd125"/>
              </a:rPr>
              <a:t>현재 스레드의 우선 순위를 반환한다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FrutigerNeueLT-Bk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811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49402-BEA7-451F-9792-E828B637E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sleep()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A4349E-F2EC-4CFB-9A35-4A24E0A609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Thread </a:t>
            </a:r>
            <a:r>
              <a:rPr lang="ko-KR" altLang="en-US" dirty="0"/>
              <a:t>클래스의 </a:t>
            </a:r>
            <a:r>
              <a:rPr lang="en-US" altLang="ko-KR" dirty="0"/>
              <a:t>sleep() </a:t>
            </a:r>
            <a:r>
              <a:rPr lang="ko-KR" altLang="en-US" dirty="0"/>
              <a:t>메소드는 지정된 시간 동안 스레드를 재우기 위하여 사용된다</a:t>
            </a:r>
            <a:r>
              <a:rPr lang="en-US" altLang="ko-KR" dirty="0"/>
              <a:t>. </a:t>
            </a:r>
            <a:r>
              <a:rPr lang="ko-KR" altLang="en-US" dirty="0"/>
              <a:t>스레드가 수면 상태로 있는 동안</a:t>
            </a:r>
            <a:r>
              <a:rPr lang="en-US" altLang="ko-KR" dirty="0"/>
              <a:t>, </a:t>
            </a:r>
            <a:r>
              <a:rPr lang="ko-KR" altLang="en-US" dirty="0" err="1"/>
              <a:t>인터럽트되면</a:t>
            </a:r>
            <a:r>
              <a:rPr lang="ko-KR" altLang="en-US" dirty="0"/>
              <a:t> </a:t>
            </a:r>
            <a:r>
              <a:rPr lang="en-US" altLang="ko-KR" dirty="0" err="1"/>
              <a:t>InterruptedException</a:t>
            </a:r>
            <a:r>
              <a:rPr lang="ko-KR" altLang="en-US" dirty="0"/>
              <a:t>이 발생한다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B86F35-C94B-459D-BABD-16DE1FEE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838" y="2612371"/>
            <a:ext cx="46863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9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48B68-1048-4F6F-AE70-139508FD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4</a:t>
            </a:r>
            <a:r>
              <a:rPr lang="ko-KR" altLang="en-US" dirty="0"/>
              <a:t>초 간격으로 메시지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DA6B4-482A-479C-8439-957E092536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sleep()</a:t>
            </a:r>
            <a:r>
              <a:rPr lang="ko-KR" altLang="en-US" dirty="0"/>
              <a:t>을 이용하여 </a:t>
            </a:r>
            <a:r>
              <a:rPr lang="en-US" altLang="ko-KR" dirty="0"/>
              <a:t>4</a:t>
            </a:r>
            <a:r>
              <a:rPr lang="ko-KR" altLang="en-US" dirty="0"/>
              <a:t>초 간격으로 메시지를 출력하는 예제를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A1B008-D4B0-4665-B2B4-1223D8316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515" y="1990879"/>
            <a:ext cx="6928331" cy="463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39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A60CD-862B-4BB4-AE16-342DC741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26FA7D-B7EF-43C3-A1F3-A5E45219D57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join() </a:t>
            </a:r>
            <a:r>
              <a:rPr lang="ko-KR" altLang="en-US" dirty="0"/>
              <a:t>메소드는 스레드가 종료될 때까지 기다리는 메소드이다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특정 스레드가 작업을 완료할 때까지 현재 스레드의 실행을 중지하고 기다리는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7112CC-696A-428C-AEFE-87CF90F9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1" y="2705100"/>
            <a:ext cx="454342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06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77F3C-8963-4C0E-96FF-8F970009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0E586-704D-4798-9E13-F5C9D2EA29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스레드 </a:t>
            </a:r>
            <a:r>
              <a:rPr lang="en-US" altLang="ko-KR" dirty="0"/>
              <a:t>t1</a:t>
            </a:r>
            <a:r>
              <a:rPr lang="ko-KR" altLang="en-US" dirty="0"/>
              <a:t>과 </a:t>
            </a:r>
            <a:r>
              <a:rPr lang="en-US" altLang="ko-KR" dirty="0"/>
              <a:t>t2</a:t>
            </a:r>
            <a:r>
              <a:rPr lang="ko-KR" altLang="en-US" dirty="0"/>
              <a:t>를 만들어서 </a:t>
            </a:r>
            <a:r>
              <a:rPr lang="en-US" altLang="ko-KR" dirty="0"/>
              <a:t>t1</a:t>
            </a:r>
            <a:r>
              <a:rPr lang="ko-KR" altLang="en-US" dirty="0"/>
              <a:t>이 종료되기를 기다렸다가 </a:t>
            </a:r>
            <a:r>
              <a:rPr lang="en-US" altLang="ko-KR" dirty="0"/>
              <a:t>t2</a:t>
            </a:r>
            <a:r>
              <a:rPr lang="ko-KR" altLang="en-US" dirty="0"/>
              <a:t>를 시작해보자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4F523F-EA0D-4867-BF04-D8C99A2A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868" y="1936921"/>
            <a:ext cx="7201180" cy="4692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5F0A2B-1C17-48D9-8FC0-ED60A7A38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088" y="4633660"/>
            <a:ext cx="1417264" cy="19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2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4A0CA-5038-43E1-BC2E-8FF636AE2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인터럽트</a:t>
            </a:r>
            <a:r>
              <a:rPr lang="en-US" altLang="ko-KR" dirty="0"/>
              <a:t>(interrupt)</a:t>
            </a:r>
            <a:r>
              <a:rPr lang="ko-KR" altLang="en-US" dirty="0"/>
              <a:t>와 </a:t>
            </a:r>
            <a:r>
              <a:rPr lang="en-US" altLang="ko-KR" dirty="0"/>
              <a:t>yield()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9C7CB9-AF4C-4868-BECC-170D8873AC8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인터럽트</a:t>
            </a:r>
            <a:r>
              <a:rPr lang="en-US" altLang="ko-KR" dirty="0"/>
              <a:t>(interrupt)</a:t>
            </a:r>
            <a:r>
              <a:rPr lang="ko-KR" altLang="en-US" dirty="0"/>
              <a:t>는 하나의 스레드가 실행하고 있는 작업을 중지하도록 하는 메커니즘이다</a:t>
            </a:r>
            <a:r>
              <a:rPr lang="en-US" altLang="ko-KR" dirty="0"/>
              <a:t>. </a:t>
            </a:r>
          </a:p>
          <a:p>
            <a:r>
              <a:rPr lang="en-US" altLang="ko-KR" sz="1800" b="0" i="0" u="none" strike="noStrike" baseline="0" dirty="0">
                <a:latin typeface="MinionPro-Regular"/>
              </a:rPr>
              <a:t>yield()</a:t>
            </a:r>
            <a:r>
              <a:rPr lang="ko-KR" altLang="en-US" sz="1800" b="0" i="0" u="none" strike="noStrike" baseline="0" dirty="0">
                <a:latin typeface="YDVYMjOStd125"/>
              </a:rPr>
              <a:t>는 </a:t>
            </a:r>
            <a:r>
              <a:rPr lang="en-US" altLang="ko-KR" sz="1800" b="0" i="0" u="none" strike="noStrike" baseline="0" dirty="0">
                <a:latin typeface="MinionPro-Regular"/>
              </a:rPr>
              <a:t>CPU</a:t>
            </a:r>
            <a:r>
              <a:rPr lang="ko-KR" altLang="en-US" sz="1800" b="0" i="0" u="none" strike="noStrike" baseline="0" dirty="0">
                <a:latin typeface="YDVYMjOStd125"/>
              </a:rPr>
              <a:t>를 다른 스레드에게 양보하는 메소드이다</a:t>
            </a:r>
            <a:r>
              <a:rPr lang="en-US" altLang="ko-KR" sz="1800" b="0" i="0" u="none" strike="noStrike" baseline="0" dirty="0">
                <a:latin typeface="MinionPro-Regular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8B7CF6-761E-44F8-94F9-36ABB9BE7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30" y="2841921"/>
            <a:ext cx="7593106" cy="2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93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602BE-B90C-44FE-9494-C8637D8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스레드 스케줄링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59FCF-8A9D-4B68-BF6B-2BC50E9BB8A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아래는 앞에서 등장하였던 그래픽 카운터 프로그램이다</a:t>
            </a:r>
            <a:r>
              <a:rPr lang="en-US" altLang="ko-KR" dirty="0"/>
              <a:t>. </a:t>
            </a:r>
            <a:r>
              <a:rPr lang="ko-KR" altLang="en-US" dirty="0"/>
              <a:t>옆의 버튼을 누르면 </a:t>
            </a:r>
            <a:r>
              <a:rPr lang="en-US" altLang="ko-KR" dirty="0"/>
              <a:t>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세는 카운터가 중지되도록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6F6A5-60D0-4558-86BF-828774F0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22" y="2515720"/>
            <a:ext cx="6624638" cy="13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9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602BE-B90C-44FE-9494-C8637D8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스레드 스케줄링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9CE5984-8AE1-48D7-A40C-E632DA712B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92001" y="1600200"/>
            <a:ext cx="6194947" cy="4495800"/>
          </a:xfrm>
        </p:spPr>
      </p:pic>
    </p:spTree>
    <p:extLst>
      <p:ext uri="{BB962C8B-B14F-4D97-AF65-F5344CB8AC3E}">
        <p14:creationId xmlns:p14="http://schemas.microsoft.com/office/powerpoint/2010/main" val="2371467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4602BE-B90C-44FE-9494-C8637D89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스레드 스케줄링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9867DE1-A9E9-4BFA-BAF2-A53ABD4441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0471" y="1330252"/>
            <a:ext cx="6743057" cy="5299148"/>
          </a:xfrm>
        </p:spPr>
      </p:pic>
    </p:spTree>
    <p:extLst>
      <p:ext uri="{BB962C8B-B14F-4D97-AF65-F5344CB8AC3E}">
        <p14:creationId xmlns:p14="http://schemas.microsoft.com/office/powerpoint/2010/main" val="4151894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73F6-FD3C-405C-95F8-B3B658A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스레드 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6763C-0C10-480F-AE2B-8D4E14A0A8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스레드 풀</a:t>
            </a:r>
            <a:r>
              <a:rPr lang="en-US" altLang="ko-KR" dirty="0"/>
              <a:t>(thread pool)</a:t>
            </a:r>
            <a:r>
              <a:rPr lang="ko-KR" altLang="en-US" dirty="0"/>
              <a:t>은 미리 초기화된 스레드들이 모여 있는 곳이다</a:t>
            </a:r>
            <a:r>
              <a:rPr lang="en-US" altLang="ko-KR" dirty="0"/>
              <a:t>. </a:t>
            </a:r>
            <a:r>
              <a:rPr lang="ko-KR" altLang="en-US" dirty="0"/>
              <a:t>일반적으로 스레드가 저장된 컬렉션의 크기는 고정되어 있지만 반드시 그런 것은 아니다</a:t>
            </a:r>
            <a:r>
              <a:rPr lang="en-US" altLang="ko-KR" dirty="0"/>
              <a:t>. </a:t>
            </a:r>
            <a:r>
              <a:rPr lang="ko-KR" altLang="en-US" dirty="0"/>
              <a:t>스레드 풀의 동일한 </a:t>
            </a:r>
            <a:r>
              <a:rPr lang="ko-KR" altLang="en-US" dirty="0" err="1"/>
              <a:t>스레드를사용하여</a:t>
            </a:r>
            <a:r>
              <a:rPr lang="ko-KR" altLang="en-US" dirty="0"/>
              <a:t> </a:t>
            </a:r>
            <a:r>
              <a:rPr lang="en-US" altLang="ko-KR" dirty="0"/>
              <a:t>N</a:t>
            </a:r>
            <a:r>
              <a:rPr lang="ko-KR" altLang="en-US" dirty="0"/>
              <a:t>개의 작업을 쉽게 실행할 수 있다</a:t>
            </a:r>
            <a:r>
              <a:rPr lang="en-US" altLang="ko-KR" dirty="0"/>
              <a:t>. </a:t>
            </a:r>
            <a:r>
              <a:rPr lang="ko-KR" altLang="en-US" dirty="0"/>
              <a:t>스레드의 개수보다 작업의 개수가 더 많은 경우 작업은 </a:t>
            </a:r>
            <a:r>
              <a:rPr lang="en-US" altLang="ko-KR" dirty="0"/>
              <a:t>FIFO </a:t>
            </a:r>
            <a:r>
              <a:rPr lang="ko-KR" altLang="en-US" dirty="0"/>
              <a:t>큐에서 기다려야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100C69-B984-417D-AFE3-159EBC97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91" y="3333750"/>
            <a:ext cx="5962651" cy="233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43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스레드란</a:t>
            </a:r>
            <a:r>
              <a:rPr lang="en-US" altLang="ko-KR" sz="3600"/>
              <a:t>?</a:t>
            </a:r>
          </a:p>
        </p:txBody>
      </p:sp>
      <p:sp>
        <p:nvSpPr>
          <p:cNvPr id="141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다중 스레딩</a:t>
            </a:r>
            <a:r>
              <a:rPr lang="en-US" altLang="ko-KR"/>
              <a:t>(multi-threading)</a:t>
            </a:r>
            <a:r>
              <a:rPr lang="ko-KR" altLang="en-US"/>
              <a:t>은 하나의 프로그램이 동시에 여러 가지 작업을 할 수 있도록 하는 것</a:t>
            </a:r>
          </a:p>
          <a:p>
            <a:r>
              <a:rPr lang="ko-KR" altLang="en-US"/>
              <a:t>각각의 작업은 스레드</a:t>
            </a:r>
            <a:r>
              <a:rPr lang="en-US" altLang="ko-KR"/>
              <a:t>(thread)</a:t>
            </a:r>
            <a:r>
              <a:rPr lang="ko-KR" altLang="en-US"/>
              <a:t>라고 불린다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209" y="3119862"/>
            <a:ext cx="7095657" cy="274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847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73F6-FD3C-405C-95F8-B3B658A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스레드 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16763C-0C10-480F-AE2B-8D4E14A0A8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 5</a:t>
            </a:r>
            <a:r>
              <a:rPr lang="ko-KR" altLang="en-US" dirty="0"/>
              <a:t>부터 자바 </a:t>
            </a:r>
            <a:r>
              <a:rPr lang="en-US" altLang="ko-KR" dirty="0"/>
              <a:t>API</a:t>
            </a:r>
            <a:r>
              <a:rPr lang="ko-KR" altLang="en-US" dirty="0"/>
              <a:t>는 </a:t>
            </a:r>
            <a:r>
              <a:rPr lang="en-US" altLang="ko-KR" dirty="0"/>
              <a:t>Executor </a:t>
            </a:r>
            <a:r>
              <a:rPr lang="ko-KR" altLang="en-US" dirty="0"/>
              <a:t>프레임워크를 제공한다</a:t>
            </a:r>
            <a:r>
              <a:rPr lang="en-US" altLang="ko-KR" dirty="0"/>
              <a:t>. </a:t>
            </a:r>
            <a:r>
              <a:rPr lang="ko-KR" altLang="en-US" dirty="0"/>
              <a:t>스레드 풀을 사용하면</a:t>
            </a:r>
            <a:r>
              <a:rPr lang="en-US" altLang="ko-KR" dirty="0"/>
              <a:t>, </a:t>
            </a:r>
            <a:r>
              <a:rPr lang="ko-KR" altLang="en-US" dirty="0"/>
              <a:t>개발자는 </a:t>
            </a:r>
            <a:r>
              <a:rPr lang="en-US" altLang="ko-KR" dirty="0"/>
              <a:t>Runnable </a:t>
            </a:r>
            <a:r>
              <a:rPr lang="ko-KR" altLang="en-US" dirty="0"/>
              <a:t>객체를 구현하고 </a:t>
            </a:r>
            <a:r>
              <a:rPr lang="en-US" altLang="ko-KR" dirty="0" err="1"/>
              <a:t>ThreadPoolExecutor</a:t>
            </a:r>
            <a:r>
              <a:rPr lang="ko-KR" altLang="en-US" dirty="0"/>
              <a:t>로 보내기만 하면 된다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3F711-E568-4F75-B2DF-E08AC5A4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49" y="2302918"/>
            <a:ext cx="6702799" cy="44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8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4C73F6-FD3C-405C-95F8-B3B658A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스레드 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89A621-640C-43D8-A068-1A97903C180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1283" y="1683905"/>
            <a:ext cx="7357181" cy="311295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625256-0B1F-41C4-AC0D-4216088B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3" y="4739982"/>
            <a:ext cx="7473517" cy="12403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2E4E04-BA47-4353-BCF8-B76F6186E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961" y="3532028"/>
            <a:ext cx="1854756" cy="29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620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03DF64-C1ED-47DF-AE0B-E08E5D9E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스레드 사용시 주의해야 할 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7325A-40AC-406D-97B3-24EE9A59D7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스레드들은 동일한 데이터를 공유하기 때문에 매우 효율적으로 작업할 수 있다</a:t>
            </a:r>
            <a:r>
              <a:rPr lang="en-US" altLang="ko-KR" dirty="0"/>
              <a:t>. </a:t>
            </a:r>
            <a:r>
              <a:rPr lang="ko-KR" altLang="en-US" dirty="0"/>
              <a:t>하지만 동일한 메모리를 사용하기 때문에 </a:t>
            </a:r>
            <a:r>
              <a:rPr lang="en-US" altLang="ko-KR" dirty="0"/>
              <a:t>2</a:t>
            </a:r>
            <a:r>
              <a:rPr lang="ko-KR" altLang="en-US" dirty="0"/>
              <a:t>가지의 문제가 발생할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스레드 간섭</a:t>
            </a:r>
            <a:r>
              <a:rPr lang="en-US" altLang="ko-KR" dirty="0"/>
              <a:t>(thread interference)</a:t>
            </a:r>
          </a:p>
          <a:p>
            <a:pPr lvl="1"/>
            <a:r>
              <a:rPr lang="ko-KR" altLang="en-US" dirty="0"/>
              <a:t>메모리 불일치 문제</a:t>
            </a:r>
            <a:r>
              <a:rPr lang="en-US" altLang="ko-KR" dirty="0"/>
              <a:t>(consistency problem)</a:t>
            </a:r>
          </a:p>
        </p:txBody>
      </p:sp>
    </p:spTree>
    <p:extLst>
      <p:ext uri="{BB962C8B-B14F-4D97-AF65-F5344CB8AC3E}">
        <p14:creationId xmlns:p14="http://schemas.microsoft.com/office/powerpoint/2010/main" val="2573092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동기화</a:t>
            </a:r>
          </a:p>
        </p:txBody>
      </p:sp>
      <p:sp>
        <p:nvSpPr>
          <p:cNvPr id="144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동기화</a:t>
            </a:r>
            <a:r>
              <a:rPr lang="en-US" altLang="ko-KR" dirty="0"/>
              <a:t>(synchronization): </a:t>
            </a:r>
            <a:r>
              <a:rPr lang="ko-KR" altLang="en-US" dirty="0"/>
              <a:t>한 번에 하나의 </a:t>
            </a:r>
            <a:r>
              <a:rPr lang="ko-KR" altLang="en-US" dirty="0" err="1"/>
              <a:t>스레드</a:t>
            </a:r>
            <a:r>
              <a:rPr lang="ko-KR" altLang="en-US" dirty="0"/>
              <a:t> 만이 공유 데이터를 접근할 수 있도록 제어하는 것이 필요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3D868-E3A3-4C82-9618-5F7C35D1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8" y="2476859"/>
            <a:ext cx="5450542" cy="38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107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밀폐된 방 안에 자원을 놓고 한 번에 하나의 </a:t>
            </a:r>
            <a:r>
              <a:rPr lang="ko-KR" altLang="en-US" dirty="0" err="1"/>
              <a:t>스레드만</a:t>
            </a:r>
            <a:r>
              <a:rPr lang="ko-KR" altLang="en-US" dirty="0"/>
              <a:t> 방문을 열고 사용할 수 있게 하는 것이다</a:t>
            </a:r>
            <a:r>
              <a:rPr lang="en-US" altLang="ko-KR" dirty="0"/>
              <a:t>. </a:t>
            </a:r>
            <a:r>
              <a:rPr lang="ko-KR" altLang="en-US" dirty="0"/>
              <a:t>하나의 </a:t>
            </a:r>
            <a:r>
              <a:rPr lang="ko-KR" altLang="en-US" dirty="0" err="1"/>
              <a:t>스레드의</a:t>
            </a:r>
            <a:r>
              <a:rPr lang="ko-KR" altLang="en-US" dirty="0"/>
              <a:t> 작업이 </a:t>
            </a:r>
            <a:r>
              <a:rPr lang="ko-KR" altLang="en-US" dirty="0" err="1"/>
              <a:t>끝나면다음</a:t>
            </a:r>
            <a:r>
              <a:rPr lang="ko-KR" altLang="en-US" dirty="0"/>
              <a:t> </a:t>
            </a:r>
            <a:r>
              <a:rPr lang="ko-KR" altLang="en-US" dirty="0" err="1"/>
              <a:t>스레드가</a:t>
            </a:r>
            <a:r>
              <a:rPr lang="ko-KR" altLang="en-US" dirty="0"/>
              <a:t> 사용할 수 있도록 한다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동기화의 기본 해법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70DCE1-3384-4E33-A76B-ACF3A585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459" y="2606949"/>
            <a:ext cx="5158347" cy="41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8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80DE-155C-4721-8B62-E9527347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문제가 발생할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DA1CCA-811B-44BD-931E-DC94AA08817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정수 배열을 출력하는 클래스를 다음과 같이 작성하여 사용한다고 가정하자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F6446B-88F3-4E92-A59F-4FA506057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02" y="2137522"/>
            <a:ext cx="6625198" cy="2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65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80DE-155C-4721-8B62-E9527347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문제가 발생할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620DCC-FD30-4BCB-8DCC-862B786325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32729" y="1654016"/>
            <a:ext cx="6209365" cy="3150726"/>
          </a:xfrm>
        </p:spPr>
      </p:pic>
    </p:spTree>
    <p:extLst>
      <p:ext uri="{BB962C8B-B14F-4D97-AF65-F5344CB8AC3E}">
        <p14:creationId xmlns:p14="http://schemas.microsoft.com/office/powerpoint/2010/main" val="2571731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80DE-155C-4721-8B62-E9527347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어떤 문제가 발생할 수 있는가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9A7C2BC-30C0-42F9-AA5B-569F4CEA74B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236" y="1661749"/>
            <a:ext cx="6577046" cy="200868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905A3D-00EB-4344-96CC-D541A05A6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30" y="3037872"/>
            <a:ext cx="3600764" cy="10751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72C314-8918-416D-BFA6-D8722356C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236" y="4254645"/>
            <a:ext cx="5555876" cy="21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26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D569DE-46AF-48FB-BCBE-89CD5F786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자바에서의 동기화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4D32A0-0E02-41D1-B05A-10B257D6FB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자바에서는 다음과 같은 </a:t>
            </a:r>
            <a:r>
              <a:rPr lang="en-US" altLang="ko-KR" dirty="0"/>
              <a:t>3</a:t>
            </a:r>
            <a:r>
              <a:rPr lang="ko-KR" altLang="en-US" dirty="0"/>
              <a:t>가지의 방법을 제공하고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동기화 메소드</a:t>
            </a:r>
            <a:r>
              <a:rPr lang="en-US" altLang="ko-KR" dirty="0"/>
              <a:t>(synchronized method)</a:t>
            </a:r>
          </a:p>
          <a:p>
            <a:pPr lvl="1"/>
            <a:r>
              <a:rPr lang="ko-KR" altLang="en-US" dirty="0"/>
              <a:t>동기화 블록</a:t>
            </a:r>
            <a:r>
              <a:rPr lang="en-US" altLang="ko-KR" dirty="0"/>
              <a:t>(synchronized block)</a:t>
            </a:r>
          </a:p>
          <a:p>
            <a:pPr lvl="1"/>
            <a:r>
              <a:rPr lang="ko-KR" altLang="en-US" dirty="0"/>
              <a:t>정적 동기화</a:t>
            </a:r>
            <a:r>
              <a:rPr lang="en-US" altLang="ko-KR" dirty="0"/>
              <a:t>(static synchronization)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647571-41BD-4300-ADC7-12FF3A3C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072" y="3321423"/>
            <a:ext cx="66103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04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2754A-511C-4940-AC6F-F83D6E31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B185A-F69A-49F1-88B7-559BBAF0E73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동기화는 </a:t>
            </a:r>
            <a:r>
              <a:rPr lang="ko-KR" altLang="en-US" dirty="0" err="1"/>
              <a:t>락</a:t>
            </a:r>
            <a:r>
              <a:rPr lang="en-US" altLang="ko-KR" dirty="0"/>
              <a:t>(lock) </a:t>
            </a:r>
            <a:r>
              <a:rPr lang="ko-KR" altLang="en-US" dirty="0"/>
              <a:t>또는 모니터</a:t>
            </a:r>
            <a:r>
              <a:rPr lang="en-US" altLang="ko-KR" dirty="0"/>
              <a:t>(monitor)</a:t>
            </a:r>
            <a:r>
              <a:rPr lang="ko-KR" altLang="en-US" dirty="0"/>
              <a:t>로 알려진 방법을 사용하여 구축된다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D265A5-FA8D-4EE7-896B-E1739EDAF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340854"/>
            <a:ext cx="5298141" cy="37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656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프로세스와 스레드</a:t>
            </a:r>
          </a:p>
        </p:txBody>
      </p:sp>
      <p:sp>
        <p:nvSpPr>
          <p:cNvPr id="141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프로세스</a:t>
            </a:r>
            <a:r>
              <a:rPr lang="en-US" altLang="ko-KR"/>
              <a:t>(process): </a:t>
            </a:r>
            <a:r>
              <a:rPr lang="ko-KR" altLang="en-US"/>
              <a:t>자신만의 데이터를 가진다</a:t>
            </a:r>
            <a:r>
              <a:rPr lang="en-US" altLang="ko-KR"/>
              <a:t>.</a:t>
            </a:r>
          </a:p>
          <a:p>
            <a:r>
              <a:rPr lang="ko-KR" altLang="en-US"/>
              <a:t>스레드</a:t>
            </a:r>
            <a:r>
              <a:rPr lang="en-US" altLang="ko-KR"/>
              <a:t>(thread): </a:t>
            </a:r>
            <a:r>
              <a:rPr lang="ko-KR" altLang="en-US"/>
              <a:t>동일한 데이터를 공유한다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EFE092-337E-44ED-9BB8-3067312C6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62" y="2984967"/>
            <a:ext cx="6618475" cy="245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54FB42-65F8-4432-834E-7F71C7F2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2FF34-587F-4B26-9977-19E0A153EA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동기화 메소드를 사용하여 이전 예제를 수정해보자</a:t>
            </a:r>
            <a:r>
              <a:rPr lang="en-US" altLang="ko-KR" dirty="0"/>
              <a:t>. </a:t>
            </a:r>
            <a:r>
              <a:rPr lang="ko-KR" altLang="en-US" dirty="0"/>
              <a:t>다음과 같이 </a:t>
            </a:r>
            <a:r>
              <a:rPr lang="en-US" altLang="ko-KR" dirty="0"/>
              <a:t>synchronized </a:t>
            </a:r>
            <a:r>
              <a:rPr lang="ko-KR" altLang="en-US" dirty="0"/>
              <a:t>키워드를 메소드 앞에 붙여주면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FEAC2C-352E-49D4-9CC9-C66C2B340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08" y="2613772"/>
            <a:ext cx="6978184" cy="185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637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6D5B1-1E39-4ED7-8A10-BCA719A7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동기화 블록 사용 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A9F832D-23CA-414C-B1B2-85F703B84C1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3512" y="1683800"/>
            <a:ext cx="6524065" cy="2502381"/>
          </a:xfrm>
        </p:spPr>
      </p:pic>
      <p:sp>
        <p:nvSpPr>
          <p:cNvPr id="6" name="설명선: 굽은 선 5">
            <a:extLst>
              <a:ext uri="{FF2B5EF4-FFF2-40B4-BE49-F238E27FC236}">
                <a16:creationId xmlns:a16="http://schemas.microsoft.com/office/drawing/2014/main" id="{91F37695-6AC7-4A83-B99B-4284A53C60B6}"/>
              </a:ext>
            </a:extLst>
          </p:cNvPr>
          <p:cNvSpPr/>
          <p:nvPr/>
        </p:nvSpPr>
        <p:spPr>
          <a:xfrm>
            <a:off x="3406588" y="4446494"/>
            <a:ext cx="3146612" cy="97715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032"/>
              <a:gd name="adj6" fmla="val -52080"/>
            </a:avLst>
          </a:prstGeom>
          <a:solidFill>
            <a:srgbClr val="FFF5D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ko-KR" altLang="en-US" sz="1800" b="0" i="0" u="none" strike="noStrike" baseline="0" dirty="0">
                <a:solidFill>
                  <a:schemeClr val="tx1"/>
                </a:solidFill>
                <a:latin typeface="YDVYMjOStd125"/>
              </a:rPr>
              <a:t>메소드에 </a:t>
            </a: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MinionPro-Regular"/>
              </a:rPr>
              <a:t>100</a:t>
            </a:r>
            <a:r>
              <a:rPr lang="ko-KR" altLang="en-US" sz="1800" b="0" i="0" u="none" strike="noStrike" baseline="0" dirty="0">
                <a:solidFill>
                  <a:schemeClr val="tx1"/>
                </a:solidFill>
                <a:latin typeface="YDVYMjOStd125"/>
              </a:rPr>
              <a:t>줄의 코드가 있지만 </a:t>
            </a: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MinionPro-Regular"/>
              </a:rPr>
              <a:t>10</a:t>
            </a:r>
            <a:r>
              <a:rPr lang="ko-KR" altLang="en-US" sz="1800" b="0" i="0" u="none" strike="noStrike" baseline="0" dirty="0">
                <a:solidFill>
                  <a:schemeClr val="tx1"/>
                </a:solidFill>
                <a:latin typeface="YDVYMjOStd125"/>
              </a:rPr>
              <a:t>줄만 동기화하려는 경우</a:t>
            </a: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MinionPro-Regular"/>
              </a:rPr>
              <a:t>, </a:t>
            </a:r>
            <a:r>
              <a:rPr lang="ko-KR" altLang="en-US" sz="1800" b="0" i="0" u="none" strike="noStrike" baseline="0" dirty="0">
                <a:solidFill>
                  <a:schemeClr val="tx1"/>
                </a:solidFill>
                <a:latin typeface="YDVYMjOStd125"/>
              </a:rPr>
              <a:t>동기화된 블록을 사용할 수 있다</a:t>
            </a:r>
            <a:r>
              <a:rPr lang="en-US" altLang="ko-KR" sz="1800" b="0" i="0" u="none" strike="noStrike" baseline="0" dirty="0">
                <a:solidFill>
                  <a:schemeClr val="tx1"/>
                </a:solidFill>
                <a:latin typeface="YDVYMjOStd125"/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61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FF11E-953F-4CB7-8AF1-90A40B1C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기아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70C9C-7334-4059-8A10-3A01C126D7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동일한 자원을 접근하려고</a:t>
            </a:r>
            <a:r>
              <a:rPr lang="en-US" altLang="ko-KR" dirty="0"/>
              <a:t>, </a:t>
            </a:r>
            <a:r>
              <a:rPr lang="ko-KR" altLang="en-US" dirty="0"/>
              <a:t>동기화를 기다리면서 대기하는 스레드들이 많아지면 자바 가상 </a:t>
            </a:r>
            <a:r>
              <a:rPr lang="ko-KR" altLang="en-US" dirty="0" err="1"/>
              <a:t>머신이</a:t>
            </a:r>
            <a:r>
              <a:rPr lang="ko-KR" altLang="en-US" dirty="0"/>
              <a:t> 느려지거나 일시 중단되기도 한다</a:t>
            </a:r>
            <a:r>
              <a:rPr lang="en-US" altLang="ko-KR" dirty="0"/>
              <a:t>. </a:t>
            </a:r>
            <a:r>
              <a:rPr lang="ko-KR" altLang="en-US" dirty="0"/>
              <a:t>이것을 교착 상태</a:t>
            </a:r>
            <a:r>
              <a:rPr lang="en-US" altLang="ko-KR" dirty="0"/>
              <a:t>(deadlock), </a:t>
            </a:r>
            <a:r>
              <a:rPr lang="ko-KR" altLang="en-US" dirty="0"/>
              <a:t>기아</a:t>
            </a:r>
            <a:r>
              <a:rPr lang="en-US" altLang="ko-KR" dirty="0"/>
              <a:t>(starvation)</a:t>
            </a:r>
            <a:r>
              <a:rPr lang="ko-KR" altLang="en-US" dirty="0"/>
              <a:t>과 </a:t>
            </a:r>
            <a:r>
              <a:rPr lang="ko-KR" altLang="en-US" dirty="0" err="1"/>
              <a:t>라이브락</a:t>
            </a:r>
            <a:r>
              <a:rPr lang="en-US" altLang="ko-KR" dirty="0"/>
              <a:t>(</a:t>
            </a:r>
            <a:r>
              <a:rPr lang="en-US" altLang="ko-KR" dirty="0" err="1"/>
              <a:t>livelock</a:t>
            </a:r>
            <a:r>
              <a:rPr lang="en-US" altLang="ko-KR" dirty="0"/>
              <a:t>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20D8C-C062-4BB2-BC7A-E182B3C01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93" y="3079376"/>
            <a:ext cx="6181726" cy="16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39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FF11E-953F-4CB7-8AF1-90A40B1C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교착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70C9C-7334-4059-8A10-3A01C126D7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동일한 자원을 접근하려고</a:t>
            </a:r>
            <a:r>
              <a:rPr lang="en-US" altLang="ko-KR" dirty="0"/>
              <a:t>, </a:t>
            </a:r>
            <a:r>
              <a:rPr lang="ko-KR" altLang="en-US" dirty="0"/>
              <a:t>동기화를 기다리면서 대기하는 스레드들이 많아지면 자바 가상 </a:t>
            </a:r>
            <a:r>
              <a:rPr lang="ko-KR" altLang="en-US" dirty="0" err="1"/>
              <a:t>머신이</a:t>
            </a:r>
            <a:r>
              <a:rPr lang="ko-KR" altLang="en-US" dirty="0"/>
              <a:t> 느려지거나 일시 중단되기도 한다</a:t>
            </a:r>
            <a:r>
              <a:rPr lang="en-US" altLang="ko-KR" dirty="0"/>
              <a:t>. </a:t>
            </a:r>
            <a:r>
              <a:rPr lang="ko-KR" altLang="en-US" dirty="0"/>
              <a:t>이것을 교착 상태</a:t>
            </a:r>
            <a:r>
              <a:rPr lang="en-US" altLang="ko-KR" dirty="0"/>
              <a:t>(deadlock), </a:t>
            </a:r>
            <a:r>
              <a:rPr lang="ko-KR" altLang="en-US" dirty="0"/>
              <a:t>기아</a:t>
            </a:r>
            <a:r>
              <a:rPr lang="en-US" altLang="ko-KR" dirty="0"/>
              <a:t>(starvation)</a:t>
            </a:r>
            <a:r>
              <a:rPr lang="ko-KR" altLang="en-US" dirty="0"/>
              <a:t>과 </a:t>
            </a:r>
            <a:r>
              <a:rPr lang="ko-KR" altLang="en-US" dirty="0" err="1"/>
              <a:t>라이브락</a:t>
            </a:r>
            <a:r>
              <a:rPr lang="en-US" altLang="ko-KR" dirty="0"/>
              <a:t>(</a:t>
            </a:r>
            <a:r>
              <a:rPr lang="en-US" altLang="ko-KR" dirty="0" err="1"/>
              <a:t>livelock</a:t>
            </a:r>
            <a:r>
              <a:rPr lang="en-US" altLang="ko-KR" dirty="0"/>
              <a:t>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5007E0-2903-4F6D-A9DA-F8DECD58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365" y="2905685"/>
            <a:ext cx="5845269" cy="21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66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860B2-286C-4EC0-9DEF-34A2C6DD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DD1CC8-FAFD-4A29-9988-649F796CB55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99210"/>
            <a:ext cx="8153400" cy="4097779"/>
          </a:xfrm>
        </p:spPr>
      </p:pic>
    </p:spTree>
    <p:extLst>
      <p:ext uri="{BB962C8B-B14F-4D97-AF65-F5344CB8AC3E}">
        <p14:creationId xmlns:p14="http://schemas.microsoft.com/office/powerpoint/2010/main" val="3509629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860B2-286C-4EC0-9DEF-34A2C6DDD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05375C4-DDBD-4650-AA74-2BD1AEF536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39790" y="1600200"/>
            <a:ext cx="8099369" cy="4495800"/>
          </a:xfrm>
        </p:spPr>
      </p:pic>
    </p:spTree>
    <p:extLst>
      <p:ext uri="{BB962C8B-B14F-4D97-AF65-F5344CB8AC3E}">
        <p14:creationId xmlns:p14="http://schemas.microsoft.com/office/powerpoint/2010/main" val="39389328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4C087-82FD-46E7-87C2-C05D23C4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교착상태의 해결 방법 하나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0516A-F622-4BF2-A024-0054CBC9D1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간단하게 잠금 순서를 변경하는 기법만 살펴보자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C62624-9DE6-4C61-B474-484A0F4E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87" y="2218765"/>
            <a:ext cx="7244570" cy="316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6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AEDF3-2ABF-4156-BC76-28CCA65A8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670EFF4-730B-4C39-8E8C-A57D1BCB20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72428"/>
            <a:ext cx="8153400" cy="1031625"/>
          </a:xfrm>
        </p:spPr>
      </p:pic>
    </p:spTree>
    <p:extLst>
      <p:ext uri="{BB962C8B-B14F-4D97-AF65-F5344CB8AC3E}">
        <p14:creationId xmlns:p14="http://schemas.microsoft.com/office/powerpoint/2010/main" val="115879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스레드간의 조정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만약 두개의 스레드가 데이터를 주고 받는 경우에 발생</a:t>
            </a: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73" y="2846467"/>
            <a:ext cx="674370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219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가지의 방법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663" y="1859733"/>
            <a:ext cx="572452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879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스레드를 사용하는 이유</a:t>
            </a:r>
          </a:p>
        </p:txBody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프로그램을 보다 빠르게 실행하기 위하여 멀티 </a:t>
            </a:r>
            <a:r>
              <a:rPr lang="ko-KR" altLang="en-US" dirty="0" err="1"/>
              <a:t>스레딩을</a:t>
            </a:r>
            <a:r>
              <a:rPr lang="ko-KR" altLang="en-US" dirty="0"/>
              <a:t>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최근의 </a:t>
            </a:r>
            <a:r>
              <a:rPr lang="en-US" altLang="ko-KR" dirty="0"/>
              <a:t>CPU</a:t>
            </a:r>
            <a:r>
              <a:rPr lang="ko-KR" altLang="en-US" dirty="0"/>
              <a:t>는 속도가 매우 빠르며 여러 개의 코어가 포함되어 있기 때문에</a:t>
            </a:r>
            <a:r>
              <a:rPr lang="en-US" altLang="ko-KR" dirty="0"/>
              <a:t>, </a:t>
            </a:r>
            <a:r>
              <a:rPr lang="ko-KR" altLang="en-US" dirty="0"/>
              <a:t>하나의 스레드로는 모든 코어를 이용할 수 없다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 err="1"/>
              <a:t>멀티스레딩을</a:t>
            </a:r>
            <a:r>
              <a:rPr lang="ko-KR" altLang="en-US" dirty="0"/>
              <a:t> 사용하면 여러 코어를 최대한 활용할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A5F065-8B72-4BA3-81DB-3ADE250BC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15" y="3225225"/>
            <a:ext cx="7351837" cy="32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6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/>
              <a:t>wait()</a:t>
            </a:r>
            <a:r>
              <a:rPr lang="ko-KR" altLang="en-US" sz="3600"/>
              <a:t>와 </a:t>
            </a:r>
            <a:r>
              <a:rPr lang="en-US" altLang="ko-KR" sz="3600"/>
              <a:t>notify()</a:t>
            </a: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21" y="1564694"/>
            <a:ext cx="45529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723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생산자</a:t>
            </a:r>
            <a:r>
              <a:rPr lang="en-US" altLang="ko-KR" sz="3600"/>
              <a:t>/</a:t>
            </a:r>
            <a:r>
              <a:rPr lang="ko-KR" altLang="en-US" sz="3600"/>
              <a:t>소비자 문제에 적용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73" y="1502641"/>
            <a:ext cx="5079749" cy="483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9648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Buffer</a:t>
            </a:r>
            <a:r>
              <a:rPr lang="ko-KR" altLang="en-US" dirty="0"/>
              <a:t>  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72C6E3-C015-415E-8E94-49A95FD2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88" y="1969434"/>
            <a:ext cx="6860119" cy="36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Buffer</a:t>
            </a:r>
            <a:r>
              <a:rPr lang="ko-KR" altLang="en-US" dirty="0"/>
              <a:t> 클래스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735BE8-7CE5-41C6-AA90-8C1E779A5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66" y="1851631"/>
            <a:ext cx="7256659" cy="31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13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생산자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C47465-6CC4-49C9-AD80-0BFEDDDCD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6" y="1750886"/>
            <a:ext cx="6918512" cy="45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9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소비자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F6C42A-36C0-4C77-BD51-D2E05041E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1820401"/>
            <a:ext cx="6741178" cy="42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56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5B6E34-587C-40F5-98CD-7C1EC7A4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91" y="2052075"/>
            <a:ext cx="7410818" cy="37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46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2D4FE-7828-4951-94DF-FEB7C90A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wait()</a:t>
            </a:r>
            <a:r>
              <a:rPr lang="ko-KR" altLang="en-US" dirty="0"/>
              <a:t>를 사용하지 않는다면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0820EC-9B96-4B64-988C-04BDF2A1BA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95682" y="1806388"/>
            <a:ext cx="6540860" cy="3729856"/>
          </a:xfrm>
        </p:spPr>
      </p:pic>
    </p:spTree>
    <p:extLst>
      <p:ext uri="{BB962C8B-B14F-4D97-AF65-F5344CB8AC3E}">
        <p14:creationId xmlns:p14="http://schemas.microsoft.com/office/powerpoint/2010/main" val="1630578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A15BC-100D-4DF9-BCCB-355C7321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5B5689-42BC-4ECA-9D07-315C201F03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22237"/>
            <a:ext cx="8153400" cy="1036807"/>
          </a:xfrm>
        </p:spPr>
      </p:pic>
    </p:spTree>
    <p:extLst>
      <p:ext uri="{BB962C8B-B14F-4D97-AF65-F5344CB8AC3E}">
        <p14:creationId xmlns:p14="http://schemas.microsoft.com/office/powerpoint/2010/main" val="251604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7949D-B4DD-4BDC-82DF-55D15E0C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공 움직이기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FD05E-E734-4DB9-8BB9-41C93F5808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스레드를 이용하여 화면에서 공을 움직이는 프로그램을 작성해보자</a:t>
            </a:r>
            <a:r>
              <a:rPr lang="en-US" altLang="ko-KR" dirty="0"/>
              <a:t>. </a:t>
            </a:r>
            <a:r>
              <a:rPr lang="ko-KR" altLang="en-US" dirty="0"/>
              <a:t>스레드의 작업을 지정할 때 람다식을 이용해보자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B3F5B4-FCEA-4763-AFDD-66C6F69A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01" y="2695575"/>
            <a:ext cx="7069511" cy="183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7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C8870-3AD5-49AB-A252-35C45943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멀티스레딩의</a:t>
            </a:r>
            <a:r>
              <a:rPr lang="ko-KR" altLang="en-US" dirty="0"/>
              <a:t>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B1E2B-7508-4FCB-AB77-E95902A760D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여러 스레드들이 같은 데이터를 공유하게 되면 동기화라고 하는 까다로운 문제가 발생하기 때문이다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62BB3E-BC7E-4B4D-8708-3BFF2BD98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36" y="2668681"/>
            <a:ext cx="6867091" cy="30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58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7949D-B4DD-4BDC-82DF-55D15E0C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공 움직이기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5A19B2B-EE6C-41E7-8BE2-C3DA8A161B1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28741" y="1219200"/>
            <a:ext cx="6286517" cy="5515782"/>
          </a:xfrm>
        </p:spPr>
      </p:pic>
    </p:spTree>
    <p:extLst>
      <p:ext uri="{BB962C8B-B14F-4D97-AF65-F5344CB8AC3E}">
        <p14:creationId xmlns:p14="http://schemas.microsoft.com/office/powerpoint/2010/main" val="14269958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7949D-B4DD-4BDC-82DF-55D15E0C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공 움직이기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22817EB-6EF0-4382-8048-0180DEB5BF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47418" y="228600"/>
            <a:ext cx="6083860" cy="195252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A98F8E0-2206-485F-807D-BBEB636A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544" y="2181124"/>
            <a:ext cx="6069280" cy="41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653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7949D-B4DD-4BDC-82DF-55D15E0C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공 움직이기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C60E15E-5C63-4779-8610-D7DBB3E8A72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2931" y="1719158"/>
            <a:ext cx="6258137" cy="1949472"/>
          </a:xfrm>
        </p:spPr>
      </p:pic>
    </p:spTree>
    <p:extLst>
      <p:ext uri="{BB962C8B-B14F-4D97-AF65-F5344CB8AC3E}">
        <p14:creationId xmlns:p14="http://schemas.microsoft.com/office/powerpoint/2010/main" val="1760432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 err="1"/>
              <a:t>갤러그</a:t>
            </a:r>
            <a:r>
              <a:rPr lang="ko-KR" altLang="en-US" dirty="0"/>
              <a:t> 게임 </a:t>
            </a:r>
            <a:r>
              <a:rPr lang="en-US" altLang="ko-KR" dirty="0"/>
              <a:t>II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여기서는 스레드를 사용하여 게임 루프를 구현해보자</a:t>
            </a:r>
            <a:r>
              <a:rPr lang="en-US" altLang="ko-KR" dirty="0"/>
              <a:t>. 3</a:t>
            </a:r>
            <a:r>
              <a:rPr lang="ko-KR" altLang="en-US" dirty="0"/>
              <a:t>개의 객체</a:t>
            </a:r>
            <a:r>
              <a:rPr lang="en-US" altLang="ko-KR" dirty="0"/>
              <a:t>(</a:t>
            </a:r>
            <a:r>
              <a:rPr lang="ko-KR" altLang="en-US" dirty="0"/>
              <a:t>플레이어</a:t>
            </a:r>
            <a:r>
              <a:rPr lang="en-US" altLang="ko-KR" dirty="0"/>
              <a:t>, </a:t>
            </a:r>
            <a:r>
              <a:rPr lang="ko-KR" altLang="en-US" dirty="0"/>
              <a:t>적</a:t>
            </a:r>
            <a:r>
              <a:rPr lang="en-US" altLang="ko-KR" dirty="0"/>
              <a:t>, </a:t>
            </a:r>
            <a:r>
              <a:rPr lang="ko-KR" altLang="en-US" dirty="0"/>
              <a:t>미사일</a:t>
            </a:r>
            <a:r>
              <a:rPr lang="en-US" altLang="ko-KR" dirty="0"/>
              <a:t>)</a:t>
            </a:r>
            <a:r>
              <a:rPr lang="ko-KR" altLang="en-US" dirty="0"/>
              <a:t>가 등장한다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6FDB68-6197-4B92-A6D4-54B437E1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412" y="2587719"/>
            <a:ext cx="4950199" cy="24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76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멀티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스레딩이란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하나의 프로그램 안에서 동시에 실행되는 여러 개의 스레드를 생성하여서 작업을 동시에 처리하는 기법이다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자바에서 스레드를 생성할 때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Thread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클래스를 상속받을 수도 있고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아니면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Runnable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인터페이스를 구현할 수도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Thread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클래스를 상속받을 때는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메소드를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오버라이딩하고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이곳에 작업을 위한 코드를 넣는다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Runnable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인터페이스를 구현할 때는 인터페이스 안의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메소드를 구현한다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역시 이곳에 작업을 위한 코드를 넣는다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스레드는 우선 순위를 기준으로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스케줄링된다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동일한 우선 순위라면 라운드로빈 방식으로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스케줄링된다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여러 개의 스레드가 데이터를 공유하면 동기화 문제가 발생한다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동기화 문제란 어떤 스레드가 데이터를 조작하고 있는 도중에 다른 스레드가 끼어드는 것이다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동기화 문제를 방지하려면 공유된 데이터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즉 임계 영역을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synchronized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블록으로 지정하여야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스레드끼리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데이터를 주고받으려면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wait(),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notifyAll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등의 메소드를 사용한다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D754-CA5F-47CB-8A44-9076DE19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2FB6A6-EF73-45C3-9062-35DF0DB74E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45621"/>
            <a:ext cx="8153400" cy="1085240"/>
          </a:xfrm>
        </p:spPr>
      </p:pic>
    </p:spTree>
    <p:extLst>
      <p:ext uri="{BB962C8B-B14F-4D97-AF65-F5344CB8AC3E}">
        <p14:creationId xmlns:p14="http://schemas.microsoft.com/office/powerpoint/2010/main" val="607794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스레드 생성과 실행</a:t>
            </a:r>
          </a:p>
        </p:txBody>
      </p:sp>
      <p:sp>
        <p:nvSpPr>
          <p:cNvPr id="142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스레드는 </a:t>
            </a:r>
            <a:r>
              <a:rPr lang="en-US" altLang="ko-KR"/>
              <a:t>Thread </a:t>
            </a:r>
            <a:r>
              <a:rPr lang="ko-KR" altLang="en-US"/>
              <a:t>클래스가 담당한다</a:t>
            </a:r>
            <a:r>
              <a:rPr lang="en-US" altLang="ko-KR"/>
              <a:t>.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gray">
          <a:xfrm>
            <a:off x="815848" y="2310940"/>
            <a:ext cx="7747000" cy="94156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 vert="horz" lIns="91440" tIns="45720" rIns="91440" bIns="4572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/>
              <a:buChar char="¢"/>
              <a:defRPr lang="en-US" sz="20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/>
              <a:buChar char="¤"/>
              <a:defRPr lang="en-US" sz="18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/>
              <a:buChar char="¤"/>
              <a:defRPr lang="en-US" sz="16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/>
              <a:buChar char="¤"/>
              <a:defRPr lang="en-US" sz="1400" kern="1200">
                <a:solidFill>
                  <a:schemeClr val="tx1"/>
                </a:solidFill>
                <a:latin typeface="굴림체" panose="020B0609000101010101" pitchFamily="49" charset="-127"/>
                <a:ea typeface="굴림체" panose="020B0609000101010101" pitchFamily="49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None/>
            </a:pPr>
            <a:r>
              <a:rPr lang="en-US" altLang="ko-KR" sz="1600" dirty="0">
                <a:latin typeface="+mn-lt"/>
              </a:rPr>
              <a:t>Thread t = </a:t>
            </a:r>
            <a:r>
              <a:rPr lang="en-US" altLang="ko-KR" sz="1600" b="1" dirty="0">
                <a:latin typeface="+mn-lt"/>
              </a:rPr>
              <a:t>new </a:t>
            </a:r>
            <a:r>
              <a:rPr lang="en-US" altLang="ko-KR" sz="1600" dirty="0">
                <a:latin typeface="+mn-lt"/>
              </a:rPr>
              <a:t>Thread();	// </a:t>
            </a:r>
            <a:r>
              <a:rPr lang="ko-KR" altLang="en-US" sz="1600" dirty="0" err="1">
                <a:latin typeface="+mn-lt"/>
              </a:rPr>
              <a:t>스레드</a:t>
            </a:r>
            <a:r>
              <a:rPr lang="ko-KR" altLang="en-US" sz="1600" dirty="0">
                <a:latin typeface="+mn-lt"/>
              </a:rPr>
              <a:t> 객체를 생성한다</a:t>
            </a:r>
            <a:r>
              <a:rPr lang="en-US" altLang="ko-KR" sz="1600" dirty="0">
                <a:latin typeface="+mn-lt"/>
              </a:rPr>
              <a:t>. </a:t>
            </a:r>
            <a:endParaRPr lang="ko-KR" altLang="en-US" sz="1600" dirty="0">
              <a:latin typeface="+mn-lt"/>
            </a:endParaRPr>
          </a:p>
          <a:p>
            <a:pPr marL="0" indent="0" latinLnBrk="0">
              <a:buNone/>
            </a:pPr>
            <a:r>
              <a:rPr lang="en-US" altLang="ko-KR" sz="1600" dirty="0" err="1">
                <a:latin typeface="+mn-lt"/>
              </a:rPr>
              <a:t>t.start</a:t>
            </a:r>
            <a:r>
              <a:rPr lang="en-US" altLang="ko-KR" sz="1600" dirty="0">
                <a:latin typeface="+mn-lt"/>
              </a:rPr>
              <a:t>();			// </a:t>
            </a:r>
            <a:r>
              <a:rPr lang="ko-KR" altLang="en-US" sz="1600" dirty="0" err="1">
                <a:latin typeface="+mn-lt"/>
              </a:rPr>
              <a:t>스레드를</a:t>
            </a:r>
            <a:r>
              <a:rPr lang="ko-KR" altLang="en-US" sz="1600" dirty="0">
                <a:latin typeface="+mn-lt"/>
              </a:rPr>
              <a:t> 시작한다</a:t>
            </a:r>
            <a:r>
              <a:rPr lang="en-US" altLang="ko-KR" sz="1600" dirty="0">
                <a:latin typeface="+mn-lt"/>
              </a:rPr>
              <a:t>. </a:t>
            </a:r>
            <a:endParaRPr lang="ko-KR" altLang="en-US" sz="1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3031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3392</TotalTime>
  <Words>1412</Words>
  <Application>Microsoft Office PowerPoint</Application>
  <PresentationFormat>화면 슬라이드 쇼(4:3)</PresentationFormat>
  <Paragraphs>162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6" baseType="lpstr">
      <vt:lpstr>FrutigerNeueLT-Bk</vt:lpstr>
      <vt:lpstr>MinionPro-Regular</vt:lpstr>
      <vt:lpstr>YDVYGOStd125</vt:lpstr>
      <vt:lpstr>YDVYMjOStd125</vt:lpstr>
      <vt:lpstr>굴림</vt:lpstr>
      <vt:lpstr>Arial</vt:lpstr>
      <vt:lpstr>Trebuchet MS</vt:lpstr>
      <vt:lpstr>Tw Cen MT</vt:lpstr>
      <vt:lpstr>Wingdings</vt:lpstr>
      <vt:lpstr>Wingdings 2</vt:lpstr>
      <vt:lpstr>가을</vt:lpstr>
      <vt:lpstr>16장 멀티스레딩 </vt:lpstr>
      <vt:lpstr>16장의 목표</vt:lpstr>
      <vt:lpstr>멀티태스킹</vt:lpstr>
      <vt:lpstr>스레드란?</vt:lpstr>
      <vt:lpstr>프로세스와 스레드</vt:lpstr>
      <vt:lpstr>스레드를 사용하는 이유</vt:lpstr>
      <vt:lpstr>멀티스레딩의 문제점</vt:lpstr>
      <vt:lpstr>중간점검</vt:lpstr>
      <vt:lpstr>스레드 생성과 실행</vt:lpstr>
      <vt:lpstr>Thread 클래스 </vt:lpstr>
      <vt:lpstr>스레드를 생성하는 방법</vt:lpstr>
      <vt:lpstr>Thread 클래스를 상속하는 방법</vt:lpstr>
      <vt:lpstr>Runnable 인터페이스를 구현하는 방법</vt:lpstr>
      <vt:lpstr>Runnable 인터페이스를 구현하는 방법</vt:lpstr>
      <vt:lpstr>예제: 스레드 2개 만들어보기</vt:lpstr>
      <vt:lpstr>예제: 스레드 2개 만들어보기</vt:lpstr>
      <vt:lpstr>람다식을 이용한 스레드 작성</vt:lpstr>
      <vt:lpstr>예제: 그래픽 버전 카운터 만들어보기</vt:lpstr>
      <vt:lpstr>예제: 그래픽 버전 카운터 만들어보기</vt:lpstr>
      <vt:lpstr>예제: 그래픽 버전 카운터 만들어보기</vt:lpstr>
      <vt:lpstr>중간점검</vt:lpstr>
      <vt:lpstr>Lab: 자동차 경주 게임 만들기</vt:lpstr>
      <vt:lpstr>Sol: 자동차 경주 게임 만들기</vt:lpstr>
      <vt:lpstr>Sol: 자동차 경주 게임 만들기</vt:lpstr>
      <vt:lpstr>Sol: 자동차 경주 게임 만들기</vt:lpstr>
      <vt:lpstr>스레드 상태</vt:lpstr>
      <vt:lpstr>생성 상태와 실행 가능 상태</vt:lpstr>
      <vt:lpstr>실행 중지 상태</vt:lpstr>
      <vt:lpstr>스레드 스케줄링</vt:lpstr>
      <vt:lpstr>스레드 우선순위</vt:lpstr>
      <vt:lpstr>sleep()</vt:lpstr>
      <vt:lpstr>예제: 4초 간격으로 메시지 출력</vt:lpstr>
      <vt:lpstr>join()</vt:lpstr>
      <vt:lpstr>예제:</vt:lpstr>
      <vt:lpstr>인터럽트(interrupt)와 yield()</vt:lpstr>
      <vt:lpstr>예제: 스레드 스케줄링</vt:lpstr>
      <vt:lpstr>예제: 스레드 스케줄링</vt:lpstr>
      <vt:lpstr>예제: 스레드 스케줄링</vt:lpstr>
      <vt:lpstr>자바 스레드 풀</vt:lpstr>
      <vt:lpstr>자바 스레드 풀</vt:lpstr>
      <vt:lpstr>자바 스레드 풀</vt:lpstr>
      <vt:lpstr>스레드 사용시 주의해야 할 점</vt:lpstr>
      <vt:lpstr>동기화</vt:lpstr>
      <vt:lpstr>동기화의 기본 해법</vt:lpstr>
      <vt:lpstr>어떤 문제가 발생할 수 있는가?</vt:lpstr>
      <vt:lpstr>어떤 문제가 발생할 수 있는가?</vt:lpstr>
      <vt:lpstr>어떤 문제가 발생할 수 있는가?</vt:lpstr>
      <vt:lpstr>자바에서의 동기화 방법</vt:lpstr>
      <vt:lpstr>동기화 방법</vt:lpstr>
      <vt:lpstr>동기화 예제</vt:lpstr>
      <vt:lpstr>동기화 블록 사용 예제</vt:lpstr>
      <vt:lpstr>기아 상태</vt:lpstr>
      <vt:lpstr>교착 상태</vt:lpstr>
      <vt:lpstr>예제: </vt:lpstr>
      <vt:lpstr>예제: </vt:lpstr>
      <vt:lpstr>교착상태의 해결 방법 하나</vt:lpstr>
      <vt:lpstr>중간점검</vt:lpstr>
      <vt:lpstr>스레드간의 조정</vt:lpstr>
      <vt:lpstr>2가지의 방법</vt:lpstr>
      <vt:lpstr>wait()와 notify()</vt:lpstr>
      <vt:lpstr>생산자/소비자 문제에 적용</vt:lpstr>
      <vt:lpstr>Buffer  클래스 </vt:lpstr>
      <vt:lpstr>Buffer 클래스 </vt:lpstr>
      <vt:lpstr>생산자</vt:lpstr>
      <vt:lpstr>소비자</vt:lpstr>
      <vt:lpstr>실행 결과 </vt:lpstr>
      <vt:lpstr>만약 wait()를 사용하지 않는다면</vt:lpstr>
      <vt:lpstr>중간점검</vt:lpstr>
      <vt:lpstr>Lab: 공 움직이기</vt:lpstr>
      <vt:lpstr>Sol: 공 움직이기</vt:lpstr>
      <vt:lpstr>Sol: 공 움직이기</vt:lpstr>
      <vt:lpstr>Sol: 공 움직이기</vt:lpstr>
      <vt:lpstr>Mini Project: 갤러그 게임 II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904</cp:revision>
  <dcterms:created xsi:type="dcterms:W3CDTF">2007-06-29T06:43:39Z</dcterms:created>
  <dcterms:modified xsi:type="dcterms:W3CDTF">2022-03-04T01:58:00Z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